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0" r:id="rId4"/>
    <p:sldId id="261" r:id="rId5"/>
    <p:sldId id="262" r:id="rId6"/>
    <p:sldId id="263" r:id="rId7"/>
    <p:sldId id="258" r:id="rId8"/>
    <p:sldId id="264" r:id="rId9"/>
    <p:sldId id="265" r:id="rId10"/>
    <p:sldId id="266" r:id="rId11"/>
    <p:sldId id="267" r:id="rId12"/>
    <p:sldId id="268" r:id="rId13"/>
    <p:sldId id="269" r:id="rId14"/>
    <p:sldId id="270" r:id="rId15"/>
    <p:sldId id="271" r:id="rId16"/>
    <p:sldId id="272" r:id="rId17"/>
    <p:sldId id="273" r:id="rId18"/>
    <p:sldId id="280" r:id="rId19"/>
    <p:sldId id="281" r:id="rId20"/>
    <p:sldId id="274" r:id="rId21"/>
    <p:sldId id="275" r:id="rId22"/>
    <p:sldId id="276" r:id="rId23"/>
    <p:sldId id="277"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9405DF-CA60-49AB-97A8-AA6B2D61BCE0}"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9BC95-243E-4E59-A87E-BEDAD88941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405DF-CA60-49AB-97A8-AA6B2D61BCE0}"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9BC95-243E-4E59-A87E-BEDAD88941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405DF-CA60-49AB-97A8-AA6B2D61BCE0}"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9BC95-243E-4E59-A87E-BEDAD88941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02673D-174E-43D7-A145-FF4A97412D7E}" type="datetimeFigureOut">
              <a:rPr lang="en-US" smtClean="0">
                <a:solidFill>
                  <a:prstClr val="black">
                    <a:tint val="75000"/>
                  </a:prstClr>
                </a:solidFill>
              </a:rPr>
              <a:pPr/>
              <a:t>10/18/2018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77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2673D-174E-43D7-A145-FF4A97412D7E}" type="datetimeFigureOut">
              <a:rPr lang="en-US" smtClean="0">
                <a:solidFill>
                  <a:prstClr val="black">
                    <a:tint val="75000"/>
                  </a:prstClr>
                </a:solidFill>
              </a:rPr>
              <a:pPr/>
              <a:t>10/18/2018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394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02673D-174E-43D7-A145-FF4A97412D7E}" type="datetimeFigureOut">
              <a:rPr lang="en-US" smtClean="0">
                <a:solidFill>
                  <a:prstClr val="black">
                    <a:tint val="75000"/>
                  </a:prstClr>
                </a:solidFill>
              </a:rPr>
              <a:pPr/>
              <a:t>10/18/2018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003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02673D-174E-43D7-A145-FF4A97412D7E}" type="datetimeFigureOut">
              <a:rPr lang="en-US" smtClean="0">
                <a:solidFill>
                  <a:prstClr val="black">
                    <a:tint val="75000"/>
                  </a:prstClr>
                </a:solidFill>
              </a:rPr>
              <a:pPr/>
              <a:t>10/18/2018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4597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02673D-174E-43D7-A145-FF4A97412D7E}" type="datetimeFigureOut">
              <a:rPr lang="en-US" smtClean="0">
                <a:solidFill>
                  <a:prstClr val="black">
                    <a:tint val="75000"/>
                  </a:prstClr>
                </a:solidFill>
              </a:rPr>
              <a:pPr/>
              <a:t>10/18/2018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429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02673D-174E-43D7-A145-FF4A97412D7E}" type="datetimeFigureOut">
              <a:rPr lang="en-US" smtClean="0">
                <a:solidFill>
                  <a:prstClr val="black">
                    <a:tint val="75000"/>
                  </a:prstClr>
                </a:solidFill>
              </a:rPr>
              <a:pPr/>
              <a:t>10/18/2018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095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2673D-174E-43D7-A145-FF4A97412D7E}" type="datetimeFigureOut">
              <a:rPr lang="en-US" smtClean="0">
                <a:solidFill>
                  <a:prstClr val="black">
                    <a:tint val="75000"/>
                  </a:prstClr>
                </a:solidFill>
              </a:rPr>
              <a:pPr/>
              <a:t>10/18/2018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125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2673D-174E-43D7-A145-FF4A97412D7E}" type="datetimeFigureOut">
              <a:rPr lang="en-US" smtClean="0">
                <a:solidFill>
                  <a:prstClr val="black">
                    <a:tint val="75000"/>
                  </a:prstClr>
                </a:solidFill>
              </a:rPr>
              <a:pPr/>
              <a:t>10/18/2018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38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9405DF-CA60-49AB-97A8-AA6B2D61BCE0}"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9BC95-243E-4E59-A87E-BEDAD88941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2673D-174E-43D7-A145-FF4A97412D7E}" type="datetimeFigureOut">
              <a:rPr lang="en-US" smtClean="0">
                <a:solidFill>
                  <a:prstClr val="black">
                    <a:tint val="75000"/>
                  </a:prstClr>
                </a:solidFill>
              </a:rPr>
              <a:pPr/>
              <a:t>10/18/2018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090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2673D-174E-43D7-A145-FF4A97412D7E}" type="datetimeFigureOut">
              <a:rPr lang="en-US" smtClean="0">
                <a:solidFill>
                  <a:prstClr val="black">
                    <a:tint val="75000"/>
                  </a:prstClr>
                </a:solidFill>
              </a:rPr>
              <a:pPr/>
              <a:t>10/18/2018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546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02673D-174E-43D7-A145-FF4A97412D7E}" type="datetimeFigureOut">
              <a:rPr lang="en-US" smtClean="0">
                <a:solidFill>
                  <a:prstClr val="black">
                    <a:tint val="75000"/>
                  </a:prstClr>
                </a:solidFill>
              </a:rPr>
              <a:pPr/>
              <a:t>10/18/2018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11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9405DF-CA60-49AB-97A8-AA6B2D61BCE0}"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9BC95-243E-4E59-A87E-BEDAD88941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9405DF-CA60-49AB-97A8-AA6B2D61BCE0}"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9BC95-243E-4E59-A87E-BEDAD88941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9405DF-CA60-49AB-97A8-AA6B2D61BCE0}"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59BC95-243E-4E59-A87E-BEDAD88941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9405DF-CA60-49AB-97A8-AA6B2D61BCE0}"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59BC95-243E-4E59-A87E-BEDAD88941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405DF-CA60-49AB-97A8-AA6B2D61BCE0}"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59BC95-243E-4E59-A87E-BEDAD88941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9405DF-CA60-49AB-97A8-AA6B2D61BCE0}"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9BC95-243E-4E59-A87E-BEDAD88941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9405DF-CA60-49AB-97A8-AA6B2D61BCE0}"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9BC95-243E-4E59-A87E-BEDAD88941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405DF-CA60-49AB-97A8-AA6B2D61BCE0}" type="datetimeFigureOut">
              <a:rPr lang="en-US" smtClean="0"/>
              <a:t>10/18/2018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9BC95-243E-4E59-A87E-BEDAD88941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2673D-174E-43D7-A145-FF4A97412D7E}" type="datetimeFigureOut">
              <a:rPr lang="en-US" smtClean="0">
                <a:solidFill>
                  <a:prstClr val="black">
                    <a:tint val="75000"/>
                  </a:prstClr>
                </a:solidFill>
              </a:rPr>
              <a:pPr/>
              <a:t>10/18/2018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1F750-CA35-431C-8E95-138360D85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209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0" y="0"/>
            <a:ext cx="9144000" cy="6872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1128" y="314980"/>
            <a:ext cx="8744272"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Penurunan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Wahyu</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Pertama</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257300" y="2209800"/>
            <a:ext cx="6553200" cy="89255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ms-MY" sz="2600" b="1" dirty="0" smtClean="0"/>
              <a:t>Memimpin umat Islam ke arah </a:t>
            </a:r>
            <a:r>
              <a:rPr lang="ms-MY" sz="2600" b="1" dirty="0" err="1" smtClean="0"/>
              <a:t>memperkasakan</a:t>
            </a:r>
            <a:r>
              <a:rPr lang="ms-MY" sz="2600" b="1" dirty="0" smtClean="0"/>
              <a:t> budaya keilmuan</a:t>
            </a:r>
            <a:endParaRPr lang="en-MY" sz="2600" b="1" dirty="0"/>
          </a:p>
        </p:txBody>
      </p:sp>
      <p:sp>
        <p:nvSpPr>
          <p:cNvPr id="5" name="Rectangle 4"/>
          <p:cNvSpPr/>
          <p:nvPr/>
        </p:nvSpPr>
        <p:spPr>
          <a:xfrm>
            <a:off x="1292926" y="3810000"/>
            <a:ext cx="6553200" cy="892552"/>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ms-MY" sz="2600" b="1" dirty="0" smtClean="0"/>
              <a:t>Baginda diperintah membaca dengan menyebut nama Allah Yang Menciptakan</a:t>
            </a:r>
            <a:endParaRPr lang="en-MY" sz="2600" b="1" dirty="0"/>
          </a:p>
        </p:txBody>
      </p:sp>
      <p:sp>
        <p:nvSpPr>
          <p:cNvPr id="6" name="Down Arrow 5"/>
          <p:cNvSpPr/>
          <p:nvPr/>
        </p:nvSpPr>
        <p:spPr>
          <a:xfrm>
            <a:off x="6858000" y="5105400"/>
            <a:ext cx="1905000" cy="1295400"/>
          </a:xfrm>
          <a:prstGeom prst="downArrow">
            <a:avLst/>
          </a:prstGeom>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42208"/>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Al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Alaq</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1-5</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4233208"/>
            <a:ext cx="8771384" cy="1938992"/>
          </a:xfrm>
          <a:prstGeom prst="rect">
            <a:avLst/>
          </a:prstGeom>
          <a:solidFill>
            <a:schemeClr val="bg1"/>
          </a:solidFill>
        </p:spPr>
        <p:txBody>
          <a:bodyPr wrap="square">
            <a:spAutoFit/>
          </a:bodyPr>
          <a:lstStyle/>
          <a:p>
            <a:pPr algn="ctr"/>
            <a:r>
              <a:rPr lang="ms-MY" sz="2400" i="1" dirty="0"/>
              <a:t>“Bacalah (wahai </a:t>
            </a:r>
            <a:r>
              <a:rPr lang="ms-MY" sz="2400" i="1" dirty="0" err="1"/>
              <a:t>Muhammad</a:t>
            </a:r>
            <a:r>
              <a:rPr lang="ms-MY" sz="2400" i="1" dirty="0"/>
              <a:t>) dengan nama </a:t>
            </a:r>
            <a:r>
              <a:rPr lang="ms-MY" sz="2400" i="1" dirty="0" err="1"/>
              <a:t>Tuhanmu</a:t>
            </a:r>
            <a:r>
              <a:rPr lang="ms-MY" sz="2400" i="1" dirty="0"/>
              <a:t> yang menciptakan. Dia menciptakan manusia dari segumpal darah. Bacalah dan </a:t>
            </a:r>
            <a:r>
              <a:rPr lang="ms-MY" sz="2400" i="1" dirty="0" err="1"/>
              <a:t>Tuhanmu</a:t>
            </a:r>
            <a:r>
              <a:rPr lang="ms-MY" sz="2400" i="1" dirty="0"/>
              <a:t> Yang Maha Pemurah; Yang mengajar manusia melalui pena dan tulisan. Dia mengajarkan manusia apa yang tidak diketahuinya”.</a:t>
            </a:r>
            <a:endParaRPr lang="en-MY" sz="2400" dirty="0"/>
          </a:p>
        </p:txBody>
      </p:sp>
      <p:sp>
        <p:nvSpPr>
          <p:cNvPr id="5" name="Rectangle 4"/>
          <p:cNvSpPr/>
          <p:nvPr/>
        </p:nvSpPr>
        <p:spPr>
          <a:xfrm>
            <a:off x="220216" y="1337608"/>
            <a:ext cx="8771384" cy="2123658"/>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اقْرَأْ بِاسْمِ رَبِّكَ الَّذِي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خَلَقَ.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خَلَقَ الْإِنسَانَ مِنْ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عَلَقٍ. </a:t>
            </a: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اقْرَأْ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وَرَبُّكَ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الْأَكْرَمُ.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الَّذِي عَلَّمَ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بِالْقَلَمِ. </a:t>
            </a: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عَلَّمَ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الْإِنسَانَ مَا لَمْ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يَعْلَمْ.</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1128" y="284202"/>
            <a:ext cx="8744272"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Darjat</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Manusia</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Meningkat</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Ilmu</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grpSp>
        <p:nvGrpSpPr>
          <p:cNvPr id="4" name="Group 3"/>
          <p:cNvGrpSpPr/>
          <p:nvPr/>
        </p:nvGrpSpPr>
        <p:grpSpPr>
          <a:xfrm>
            <a:off x="762000" y="1577955"/>
            <a:ext cx="3810000" cy="1546245"/>
            <a:chOff x="2169137" y="0"/>
            <a:chExt cx="2731401" cy="1625600"/>
          </a:xfrm>
          <a:solidFill>
            <a:srgbClr val="00B0F0"/>
          </a:solidFill>
        </p:grpSpPr>
        <p:sp>
          <p:nvSpPr>
            <p:cNvPr id="5" name="Rounded Rectangle 4"/>
            <p:cNvSpPr/>
            <p:nvPr/>
          </p:nvSpPr>
          <p:spPr>
            <a:xfrm>
              <a:off x="2169137" y="0"/>
              <a:ext cx="2731401"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6" name="Rounded Rectangle 4"/>
            <p:cNvSpPr/>
            <p:nvPr/>
          </p:nvSpPr>
          <p:spPr>
            <a:xfrm>
              <a:off x="2248492" y="79355"/>
              <a:ext cx="2572691"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400" kern="12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Bermula</a:t>
              </a:r>
              <a:r>
                <a:rPr lang="en-US" sz="2400" kern="12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400" kern="12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dari</a:t>
              </a:r>
              <a:r>
                <a:rPr lang="en-US" sz="2400" kern="12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400" kern="12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segumpal</a:t>
              </a:r>
              <a:r>
                <a:rPr lang="en-US" sz="2400" kern="12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400" kern="12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Darah</a:t>
              </a:r>
              <a:endParaRPr lang="en-MY" sz="2400" kern="1200" dirty="0">
                <a:ln w="12700">
                  <a:solidFill>
                    <a:schemeClr val="tx1"/>
                  </a:solidFill>
                </a:ln>
                <a:effectLst>
                  <a:glow rad="101600">
                    <a:schemeClr val="bg2">
                      <a:alpha val="60000"/>
                    </a:schemeClr>
                  </a:glow>
                  <a:outerShdw blurRad="38100" dist="38100" dir="2700000" algn="tl">
                    <a:srgbClr val="000000">
                      <a:alpha val="43137"/>
                    </a:srgbClr>
                  </a:outerShdw>
                </a:effectLst>
              </a:endParaRPr>
            </a:p>
          </p:txBody>
        </p:sp>
      </p:grpSp>
      <p:grpSp>
        <p:nvGrpSpPr>
          <p:cNvPr id="7" name="Group 6"/>
          <p:cNvGrpSpPr/>
          <p:nvPr/>
        </p:nvGrpSpPr>
        <p:grpSpPr>
          <a:xfrm>
            <a:off x="4876800" y="1577955"/>
            <a:ext cx="3785755" cy="1546245"/>
            <a:chOff x="103" y="1219199"/>
            <a:chExt cx="4139366" cy="1625600"/>
          </a:xfrm>
          <a:solidFill>
            <a:srgbClr val="92D050"/>
          </a:solidFill>
        </p:grpSpPr>
        <p:sp>
          <p:nvSpPr>
            <p:cNvPr id="8" name="Rounded Rectangle 7"/>
            <p:cNvSpPr/>
            <p:nvPr/>
          </p:nvSpPr>
          <p:spPr>
            <a:xfrm>
              <a:off x="103" y="1219199"/>
              <a:ext cx="4139366"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9" name="Rounded Rectangle 4"/>
            <p:cNvSpPr/>
            <p:nvPr/>
          </p:nvSpPr>
          <p:spPr>
            <a:xfrm>
              <a:off x="79458" y="1298554"/>
              <a:ext cx="3980656"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ms-MY" sz="2400" b="1" kern="1200" dirty="0" smtClean="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rPr>
                <a:t>Manusia yang berpotensi mengetahui dan belajar</a:t>
              </a:r>
              <a:endParaRPr lang="en-MY" sz="2400" kern="1200" dirty="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endParaRPr>
            </a:p>
          </p:txBody>
        </p:sp>
      </p:grpSp>
      <p:grpSp>
        <p:nvGrpSpPr>
          <p:cNvPr id="10" name="Group 9"/>
          <p:cNvGrpSpPr/>
          <p:nvPr/>
        </p:nvGrpSpPr>
        <p:grpSpPr>
          <a:xfrm>
            <a:off x="4899561" y="3581400"/>
            <a:ext cx="3785755" cy="1546245"/>
            <a:chOff x="0" y="1219199"/>
            <a:chExt cx="8485909" cy="1625600"/>
          </a:xfrm>
          <a:solidFill>
            <a:schemeClr val="accent4">
              <a:lumMod val="75000"/>
            </a:schemeClr>
          </a:solidFill>
        </p:grpSpPr>
        <p:sp>
          <p:nvSpPr>
            <p:cNvPr id="11" name="Rounded Rectangle 10"/>
            <p:cNvSpPr/>
            <p:nvPr/>
          </p:nvSpPr>
          <p:spPr>
            <a:xfrm>
              <a:off x="0" y="1219199"/>
              <a:ext cx="8485909"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2" name="Rounded Rectangle 4"/>
            <p:cNvSpPr/>
            <p:nvPr/>
          </p:nvSpPr>
          <p:spPr>
            <a:xfrm>
              <a:off x="79355" y="1298554"/>
              <a:ext cx="8327199"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ms-MY" sz="2400" b="1" dirty="0" smtClean="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rPr>
                <a:t>Malaikat sujud penghormatan</a:t>
              </a:r>
              <a:endParaRPr lang="en-MY" sz="2400" kern="1200" dirty="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endParaRPr>
            </a:p>
          </p:txBody>
        </p:sp>
      </p:grpSp>
      <p:sp>
        <p:nvSpPr>
          <p:cNvPr id="13" name="Rounded Rectangle 12"/>
          <p:cNvSpPr/>
          <p:nvPr/>
        </p:nvSpPr>
        <p:spPr>
          <a:xfrm>
            <a:off x="609600" y="5257800"/>
            <a:ext cx="8182004" cy="12954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Melayakkan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nabi</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Adam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menjadi</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khalifah</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mentadbir</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bumi</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14" name="Flowchart: Connector 13"/>
          <p:cNvSpPr/>
          <p:nvPr/>
        </p:nvSpPr>
        <p:spPr>
          <a:xfrm>
            <a:off x="880079" y="5841175"/>
            <a:ext cx="457200" cy="433450"/>
          </a:xfrm>
          <a:prstGeom prst="flowChartConnector">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p>
        </p:txBody>
      </p:sp>
      <p:sp>
        <p:nvSpPr>
          <p:cNvPr id="15" name="Notched Right Arrow 14"/>
          <p:cNvSpPr/>
          <p:nvPr/>
        </p:nvSpPr>
        <p:spPr>
          <a:xfrm>
            <a:off x="4333851" y="1600200"/>
            <a:ext cx="733502"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16" name="Notched Right Arrow 15"/>
          <p:cNvSpPr/>
          <p:nvPr/>
        </p:nvSpPr>
        <p:spPr>
          <a:xfrm rot="5400000">
            <a:off x="7786649" y="2909849"/>
            <a:ext cx="733502"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533400" y="1447800"/>
            <a:ext cx="8077203" cy="8382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Gabungan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ilmu</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tinggi</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akhlak</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baik</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76200"/>
            <a:ext cx="9096404" cy="1015663"/>
          </a:xfrm>
          <a:prstGeom prst="rect">
            <a:avLst/>
          </a:prstGeom>
        </p:spPr>
        <p:txBody>
          <a:bodyPr wrap="square">
            <a:spAutoFit/>
          </a:bodyPr>
          <a:lstStyle/>
          <a:p>
            <a:pPr algn="ctr">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Melahirkan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yang </a:t>
            </a:r>
            <a:endParaRPr lang="ar-SA"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Gemilang</a:t>
            </a:r>
            <a:r>
              <a:rPr lang="ar-SA"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T</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erbilang</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563088" y="3200400"/>
            <a:ext cx="4876801" cy="9144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Kejahilan dan akhlak buruk golongan </a:t>
            </a:r>
            <a:r>
              <a:rPr lang="ms-MY" sz="26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arab</a:t>
            </a:r>
            <a:r>
              <a:rPr lang="ms-MY" sz="26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Notched Right Arrow 5"/>
          <p:cNvSpPr/>
          <p:nvPr/>
        </p:nvSpPr>
        <p:spPr>
          <a:xfrm>
            <a:off x="200101" y="2362200"/>
            <a:ext cx="1870680"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effectLst>
                  <a:outerShdw blurRad="38100" dist="38100" dir="2700000" algn="tl">
                    <a:srgbClr val="000000">
                      <a:alpha val="43137"/>
                    </a:srgbClr>
                  </a:outerShdw>
                </a:effectLst>
                <a:latin typeface="Arial Black" pitchFamily="34" charset="0"/>
              </a:rPr>
              <a:t>Contoh</a:t>
            </a: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4197452" y="4267200"/>
            <a:ext cx="4681850" cy="9144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Ketauhidan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akhlak</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mulia</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8" name="Notched Right Arrow 7"/>
          <p:cNvSpPr/>
          <p:nvPr/>
        </p:nvSpPr>
        <p:spPr>
          <a:xfrm>
            <a:off x="3913591" y="4267200"/>
            <a:ext cx="567721"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9" name="Rounded Rectangle 8"/>
          <p:cNvSpPr/>
          <p:nvPr/>
        </p:nvSpPr>
        <p:spPr>
          <a:xfrm>
            <a:off x="4170061" y="5334000"/>
            <a:ext cx="4681850" cy="914400"/>
          </a:xfrm>
          <a:prstGeom prst="roundRect">
            <a:avLst>
              <a:gd name="adj" fmla="val 11364"/>
            </a:avLst>
          </a:prstGeom>
          <a:ln>
            <a:solidFill>
              <a:schemeClr val="tx1"/>
            </a:solidFill>
          </a:ln>
          <a:effectLst>
            <a:glow rad="101600">
              <a:schemeClr val="tx1">
                <a:alpha val="6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Bangsa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mulia</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6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6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bertamadun</a:t>
            </a:r>
            <a:endParaRPr lang="en-US" sz="26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10" name="Notched Right Arrow 9"/>
          <p:cNvSpPr/>
          <p:nvPr/>
        </p:nvSpPr>
        <p:spPr>
          <a:xfrm>
            <a:off x="3886200" y="5334000"/>
            <a:ext cx="567721" cy="914400"/>
          </a:xfrm>
          <a:prstGeom prst="notchedRightArrow">
            <a:avLst>
              <a:gd name="adj1" fmla="val 57785"/>
              <a:gd name="adj2" fmla="val 50000"/>
            </a:avLst>
          </a:prstGeom>
          <a:solidFill>
            <a:schemeClr val="bg2">
              <a:lumMod val="9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11" name="Rectangle 10"/>
          <p:cNvSpPr/>
          <p:nvPr/>
        </p:nvSpPr>
        <p:spPr>
          <a:xfrm>
            <a:off x="2895600" y="4267200"/>
            <a:ext cx="838200" cy="1981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I</a:t>
            </a:r>
          </a:p>
          <a:p>
            <a:pPr algn="ctr"/>
            <a:r>
              <a:rPr lang="en-US" sz="24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L</a:t>
            </a:r>
          </a:p>
          <a:p>
            <a:pPr algn="ctr"/>
            <a:r>
              <a:rPr lang="en-US" sz="2400" b="1" dirty="0" smtClean="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M</a:t>
            </a:r>
          </a:p>
          <a:p>
            <a:pPr algn="ctr"/>
            <a:r>
              <a:rPr lang="en-US" sz="2400" b="1" dirty="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rPr>
              <a:t>U</a:t>
            </a:r>
            <a:endParaRPr lang="en-MY" sz="2400" b="1" dirty="0">
              <a:effectLst>
                <a:glow rad="101600">
                  <a:schemeClr val="bg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1128" y="289580"/>
            <a:ext cx="8744272"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Seruan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Khutbah</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grpSp>
        <p:nvGrpSpPr>
          <p:cNvPr id="4" name="Group 3"/>
          <p:cNvGrpSpPr/>
          <p:nvPr/>
        </p:nvGrpSpPr>
        <p:grpSpPr>
          <a:xfrm>
            <a:off x="914400" y="1628755"/>
            <a:ext cx="7543800" cy="1625600"/>
            <a:chOff x="2169137" y="0"/>
            <a:chExt cx="2731401" cy="1625600"/>
          </a:xfrm>
          <a:solidFill>
            <a:srgbClr val="00B0F0"/>
          </a:solidFill>
        </p:grpSpPr>
        <p:sp>
          <p:nvSpPr>
            <p:cNvPr id="5" name="Rounded Rectangle 4"/>
            <p:cNvSpPr/>
            <p:nvPr/>
          </p:nvSpPr>
          <p:spPr>
            <a:xfrm>
              <a:off x="2169137" y="0"/>
              <a:ext cx="2731401"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6" name="Rounded Rectangle 4"/>
            <p:cNvSpPr/>
            <p:nvPr/>
          </p:nvSpPr>
          <p:spPr>
            <a:xfrm>
              <a:off x="2248492" y="79355"/>
              <a:ext cx="2572691"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4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Semua</a:t>
              </a:r>
              <a:r>
                <a:rPr lang="en-US" sz="24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pihak</a:t>
              </a:r>
              <a:r>
                <a:rPr lang="en-US" sz="24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mesti</a:t>
              </a:r>
              <a:r>
                <a:rPr lang="en-US" sz="24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menumpukan</a:t>
              </a:r>
              <a:r>
                <a:rPr lang="en-US" sz="24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peningkatan</a:t>
              </a:r>
              <a:r>
                <a:rPr lang="en-US" sz="24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ilmu</a:t>
              </a:r>
              <a:r>
                <a:rPr lang="en-US" sz="24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beserta</a:t>
              </a:r>
              <a:r>
                <a:rPr lang="en-US" sz="24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akhlak</a:t>
              </a:r>
              <a:r>
                <a:rPr lang="en-US" sz="24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charset="0"/>
                </a:rPr>
                <a:t>kehidupan</a:t>
              </a:r>
              <a:endParaRPr lang="en-MY" sz="2400" kern="1200" dirty="0">
                <a:ln w="12700">
                  <a:solidFill>
                    <a:schemeClr val="tx1"/>
                  </a:solidFill>
                </a:ln>
                <a:effectLst>
                  <a:glow rad="101600">
                    <a:schemeClr val="bg2">
                      <a:alpha val="60000"/>
                    </a:schemeClr>
                  </a:glow>
                  <a:outerShdw blurRad="38100" dist="38100" dir="2700000" algn="tl">
                    <a:srgbClr val="000000">
                      <a:alpha val="43137"/>
                    </a:srgbClr>
                  </a:outerShdw>
                </a:effectLst>
              </a:endParaRPr>
            </a:p>
          </p:txBody>
        </p:sp>
      </p:grpSp>
      <p:grpSp>
        <p:nvGrpSpPr>
          <p:cNvPr id="7" name="Group 6"/>
          <p:cNvGrpSpPr/>
          <p:nvPr/>
        </p:nvGrpSpPr>
        <p:grpSpPr>
          <a:xfrm>
            <a:off x="685800" y="3937000"/>
            <a:ext cx="3785755" cy="1625600"/>
            <a:chOff x="103" y="1219199"/>
            <a:chExt cx="4139366" cy="1625600"/>
          </a:xfrm>
          <a:solidFill>
            <a:srgbClr val="92D050"/>
          </a:solidFill>
        </p:grpSpPr>
        <p:sp>
          <p:nvSpPr>
            <p:cNvPr id="8" name="Rounded Rectangle 7"/>
            <p:cNvSpPr/>
            <p:nvPr/>
          </p:nvSpPr>
          <p:spPr>
            <a:xfrm>
              <a:off x="103" y="1219199"/>
              <a:ext cx="4139366"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9" name="Rounded Rectangle 4"/>
            <p:cNvSpPr/>
            <p:nvPr/>
          </p:nvSpPr>
          <p:spPr>
            <a:xfrm>
              <a:off x="79458" y="1298554"/>
              <a:ext cx="3980656"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ms-MY" sz="2400" b="1" kern="1200" dirty="0" smtClean="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rPr>
                <a:t>Melahirkan generasi Islam yang kuat dan teguh</a:t>
              </a:r>
              <a:endParaRPr lang="en-MY" sz="2400" kern="1200" dirty="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endParaRPr>
            </a:p>
          </p:txBody>
        </p:sp>
      </p:grpSp>
      <p:grpSp>
        <p:nvGrpSpPr>
          <p:cNvPr id="10" name="Group 9"/>
          <p:cNvGrpSpPr/>
          <p:nvPr/>
        </p:nvGrpSpPr>
        <p:grpSpPr>
          <a:xfrm>
            <a:off x="4899561" y="3937000"/>
            <a:ext cx="3785755" cy="1625600"/>
            <a:chOff x="0" y="1219199"/>
            <a:chExt cx="8485909" cy="1625600"/>
          </a:xfrm>
          <a:solidFill>
            <a:schemeClr val="accent4">
              <a:lumMod val="75000"/>
            </a:schemeClr>
          </a:solidFill>
        </p:grpSpPr>
        <p:sp>
          <p:nvSpPr>
            <p:cNvPr id="11" name="Rounded Rectangle 10"/>
            <p:cNvSpPr/>
            <p:nvPr/>
          </p:nvSpPr>
          <p:spPr>
            <a:xfrm>
              <a:off x="0" y="1219199"/>
              <a:ext cx="8485909" cy="1625600"/>
            </a:xfrm>
            <a:prstGeom prst="roundRect">
              <a:avLst/>
            </a:prstGeom>
            <a:grp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2" name="Rounded Rectangle 4"/>
            <p:cNvSpPr/>
            <p:nvPr/>
          </p:nvSpPr>
          <p:spPr>
            <a:xfrm>
              <a:off x="79355" y="1298554"/>
              <a:ext cx="8327199" cy="14668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ms-MY" sz="2400" b="1" dirty="0" smtClean="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rPr>
                <a:t>Mantap ilmu dan akhlak</a:t>
              </a:r>
              <a:endParaRPr lang="en-MY" sz="2400" kern="1200" dirty="0">
                <a:ln>
                  <a:solidFill>
                    <a:schemeClr val="tx1"/>
                  </a:solidFill>
                </a:ln>
                <a:effectLst>
                  <a:glow rad="101600">
                    <a:schemeClr val="bg2">
                      <a:alpha val="60000"/>
                    </a:schemeClr>
                  </a:glow>
                  <a:outerShdw blurRad="38100" dist="38100" dir="2700000" algn="tl">
                    <a:srgbClr val="000000">
                      <a:alpha val="43137"/>
                    </a:srgbClr>
                  </a:outerShdw>
                </a:effectLst>
                <a:latin typeface="Arial Black" pitchFamily="34" charset="0"/>
                <a:cs typeface="Arial" pitchFamily="34" charset="0"/>
              </a:endParaRPr>
            </a:p>
          </p:txBody>
        </p:sp>
      </p:grp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64532"/>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Az</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Zumar</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9</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4016276"/>
            <a:ext cx="8600256" cy="2308324"/>
          </a:xfrm>
          <a:prstGeom prst="rect">
            <a:avLst/>
          </a:prstGeom>
          <a:solidFill>
            <a:schemeClr val="bg1"/>
          </a:solidFill>
        </p:spPr>
        <p:txBody>
          <a:bodyPr wrap="square">
            <a:spAutoFit/>
          </a:bodyPr>
          <a:lstStyle/>
          <a:p>
            <a:pPr algn="ctr"/>
            <a:r>
              <a:rPr lang="ms-MY" sz="2400" i="1" dirty="0">
                <a:effectLst>
                  <a:outerShdw blurRad="38100" dist="38100" dir="2700000" algn="tl">
                    <a:srgbClr val="000000">
                      <a:alpha val="43137"/>
                    </a:srgbClr>
                  </a:outerShdw>
                </a:effectLst>
              </a:rPr>
              <a:t>“Apakah orang yang taat beribadat </a:t>
            </a:r>
            <a:r>
              <a:rPr lang="ms-MY" sz="2400" i="1" dirty="0" err="1">
                <a:effectLst>
                  <a:outerShdw blurRad="38100" dist="38100" dir="2700000" algn="tl">
                    <a:srgbClr val="000000">
                      <a:alpha val="43137"/>
                    </a:srgbClr>
                  </a:outerShdw>
                </a:effectLst>
              </a:rPr>
              <a:t>diwaktu</a:t>
            </a:r>
            <a:r>
              <a:rPr lang="ms-MY" sz="2400" i="1" dirty="0">
                <a:effectLst>
                  <a:outerShdw blurRad="38100" dist="38100" dir="2700000" algn="tl">
                    <a:srgbClr val="000000">
                      <a:alpha val="43137"/>
                    </a:srgbClr>
                  </a:outerShdw>
                </a:effectLst>
              </a:rPr>
              <a:t> malam dengan sujud dan berdiri, ia takutkan azab hari akhirat serta mengharapkan rahmat Tuhannya, sama dengan orang musyrik? Katakanlah: Adakah sama orang yang mengetahui dengan orang yang tidak mengetahui? Sesungguhnya orang yang dapat mengambil peringatan hanyalah orang yang berakal sempurna”. </a:t>
            </a:r>
            <a:endParaRPr lang="en-MY" sz="2400" b="1" i="1" dirty="0">
              <a:effectLst>
                <a:outerShdw blurRad="38100" dist="38100" dir="2700000" algn="tl">
                  <a:srgbClr val="000000">
                    <a:alpha val="43137"/>
                  </a:srgbClr>
                </a:outerShdw>
              </a:effectLst>
            </a:endParaRPr>
          </a:p>
        </p:txBody>
      </p:sp>
      <p:sp>
        <p:nvSpPr>
          <p:cNvPr id="5" name="Rectangle 4"/>
          <p:cNvSpPr/>
          <p:nvPr/>
        </p:nvSpPr>
        <p:spPr>
          <a:xfrm>
            <a:off x="288032" y="1471136"/>
            <a:ext cx="8532440" cy="2123658"/>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أَمَّنْ هُوَ قَانِتٌ آنَاءَ اللَّيْلِ سَاجِدًا وَقَائِمًا يَحْذَرُ الْآخِرَةَ وَيَرْجُو رَحْمَةَ رَبِّهِ ۗ قُلْ هَلْ يَسْتَوِي الَّذِينَ يَعْلَمُونَ وَالَّذِينَ لَا يَعْلَمُونَ ۗ إِنَّمَا يَتَذَكَّرُ أُولُو الْأَلْبَابِ</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1600200"/>
            <a:ext cx="8676456" cy="3785652"/>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ﻓِﻲْ اﻟْﻜِﺘَﺎبِ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وَاﻟﺴﱡﻨﱠﺔ</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وَﻧـَﻔَﻌَﻨِﻲْ وَإِﻳﱠﺎﻛُﻢْ ﺑِﺎﻵْﻳَﺎتِ وَاﻟْﺤِﻜْﻤَﺔ،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وَتَقَبَّلَ مِنِّيْ وَمِنْكُمْ تِلاَوَتَهُ، إِنَّهُ هُوَ السَّمِيْعُ الْعَلِيْمُ، أَقُوْلُ قَوْلِيْ هَذَا وَأَسْتَغْفِرُ اللهَ الْعَظِيْمَ لِيْ وَلَكُمْ وَلِسَائِرِ الْمُسْلِمِيْنَ وَالْمُسْلِمَاتِ فَاسْتَغْفِرُوْهُ</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إِنَّهُ هُوَ الْغَفُوْرُ الرَّحِيْمُ</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5871814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1807042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288" y="231393"/>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378768" y="1613625"/>
            <a:ext cx="8460432" cy="2015936"/>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ar-SA"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25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25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285720" y="47725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78768" y="1561743"/>
            <a:ext cx="8460432" cy="2400657"/>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285720" y="50011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43418" y="269032"/>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22985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2568" y="2012990"/>
            <a:ext cx="8460432" cy="1569660"/>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 سَيِّدَنَا مُحَمَّدًا عَبْدُهُ وَرَسُوْلُهُ. </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81000" y="4497050"/>
            <a:ext cx="8286808" cy="1446550"/>
          </a:xfrm>
          <a:prstGeom prst="rect">
            <a:avLst/>
          </a:prstGeom>
          <a:noFill/>
          <a:ln w="57150">
            <a:noFill/>
          </a:ln>
        </p:spPr>
        <p:txBody>
          <a:bodyPr wrap="square">
            <a:spAutoFit/>
          </a:bodyPr>
          <a:lstStyle/>
          <a:p>
            <a:pPr algn="ctr">
              <a:defRPr/>
            </a:pP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ar-SA"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r>
              <a:rPr lang="en-US" sz="22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r>
              <a:rPr lang="en-US" sz="22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2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7504" y="118408"/>
            <a:ext cx="88924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04800" y="1752600"/>
            <a:ext cx="8460432" cy="1569660"/>
          </a:xfrm>
          <a:prstGeom prst="rect">
            <a:avLst/>
          </a:prstGeom>
          <a:solidFill>
            <a:schemeClr val="lt1">
              <a:alpha val="53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وَأَتْبَاعِهِ إِلَى يَوْمِ الدِّيْنِ.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381000" y="4084260"/>
            <a:ext cx="8286808" cy="1938992"/>
          </a:xfrm>
          <a:prstGeom prst="rect">
            <a:avLst/>
          </a:prstGeom>
          <a:noFill/>
          <a:ln w="57150">
            <a:noFill/>
          </a:ln>
        </p:spPr>
        <p:txBody>
          <a:bodyPr wrap="square">
            <a:spAutoFit/>
          </a:bodyPr>
          <a:lstStyle/>
          <a:p>
            <a:pPr algn="ctr">
              <a:defRPr/>
            </a:pP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kemudian</a:t>
            </a:r>
            <a:r>
              <a:rPr lang="en-US" sz="24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83568" y="269032"/>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2052172"/>
            <a:ext cx="8686800" cy="1569660"/>
          </a:xfrm>
          <a:prstGeom prst="rect">
            <a:avLst/>
          </a:prstGeom>
          <a:solidFill>
            <a:schemeClr val="lt1">
              <a:alpha val="6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وَنَفْسِيْ بِتَقْوَى اللهِ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en-US" sz="48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30231"/>
            <a:ext cx="9144000" cy="2246769"/>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mentaatiNya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08641612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17878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a:defRPr/>
            </a:pP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715839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216117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77199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24615"/>
            <a:ext cx="878497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228678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46682"/>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93180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9512" y="1719060"/>
            <a:ext cx="8748464" cy="1754326"/>
          </a:xfrm>
          <a:prstGeom prst="rect">
            <a:avLst/>
          </a:prstGeom>
          <a:solidFill>
            <a:schemeClr val="lt1">
              <a:alpha val="71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236255"/>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3064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12278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709916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941999"/>
            <a:ext cx="8735886" cy="2185214"/>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404307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043607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24427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8666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810191"/>
            <a:ext cx="9144000" cy="5524589"/>
          </a:xfrm>
          <a:prstGeom prst="rect">
            <a:avLst/>
          </a:prstGeom>
          <a:solidFill>
            <a:schemeClr val="bg1">
              <a:alpha val="56000"/>
            </a:schemeClr>
          </a:solidFill>
        </p:spPr>
        <p:txBody>
          <a:bodyPr>
            <a:spAutoFit/>
          </a:bodyPr>
          <a:lstStyle/>
          <a:p>
            <a:pPr algn="ctr">
              <a:defRPr/>
            </a:pPr>
            <a:endParaRPr lang="en-MY" sz="1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18</a:t>
            </a:r>
            <a:r>
              <a:rPr lang="en-MY" sz="1600" b="1" dirty="0" smtClean="0">
                <a:solidFill>
                  <a:prstClr val="black"/>
                </a:solidFill>
                <a:effectLst>
                  <a:outerShdw blurRad="38100" dist="38100" dir="2700000" algn="tl">
                    <a:srgbClr val="000000">
                      <a:alpha val="43137"/>
                    </a:srgbClr>
                  </a:outerShdw>
                </a:effectLst>
                <a:cs typeface="Arial" charset="0"/>
              </a:rPr>
              <a:t>/10/2018</a:t>
            </a:r>
            <a:endParaRPr lang="en-MY" sz="1600" b="1" dirty="0" smtClean="0">
              <a:solidFill>
                <a:prstClr val="black"/>
              </a:solidFill>
              <a:effectLst>
                <a:outerShdw blurRad="38100" dist="38100" dir="2700000" algn="tl">
                  <a:srgbClr val="000000">
                    <a:alpha val="43137"/>
                  </a:srgbClr>
                </a:outerShdw>
              </a:effectLst>
              <a:cs typeface="Arial" charset="0"/>
            </a:endParaRPr>
          </a:p>
          <a:p>
            <a:pPr algn="ctr">
              <a:defRPr/>
            </a:pP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ILMU DAN AKHLAK PEMANGKIN PEMBANGUNAN UMMAH</a:t>
            </a:r>
            <a:endPar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MY"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SEWAJARNYA </a:t>
            </a:r>
            <a:r>
              <a:rPr lang="en-MY" sz="1700" b="1" dirty="0">
                <a:solidFill>
                  <a:prstClr val="black"/>
                </a:solidFill>
                <a:effectLst>
                  <a:outerShdw blurRad="38100" dist="38100" dir="2700000" algn="tl">
                    <a:srgbClr val="000000">
                      <a:alpha val="43137"/>
                    </a:srgbClr>
                  </a:outerShdw>
                </a:effectLst>
                <a:cs typeface="Arial" charset="0"/>
              </a:rPr>
              <a:t>ILMU </a:t>
            </a:r>
            <a:r>
              <a:rPr lang="en-MY" sz="1700" b="1" dirty="0" smtClean="0">
                <a:solidFill>
                  <a:prstClr val="black"/>
                </a:solidFill>
                <a:effectLst>
                  <a:outerShdw blurRad="38100" dist="38100" dir="2700000" algn="tl">
                    <a:srgbClr val="000000">
                      <a:alpha val="43137"/>
                    </a:srgbClr>
                  </a:outerShdw>
                </a:effectLst>
                <a:cs typeface="Arial" charset="0"/>
              </a:rPr>
              <a:t>YANG </a:t>
            </a:r>
            <a:r>
              <a:rPr lang="en-MY" sz="1700" b="1" dirty="0">
                <a:solidFill>
                  <a:prstClr val="black"/>
                </a:solidFill>
                <a:effectLst>
                  <a:outerShdw blurRad="38100" dist="38100" dir="2700000" algn="tl">
                    <a:srgbClr val="000000">
                      <a:alpha val="43137"/>
                    </a:srgbClr>
                  </a:outerShdw>
                </a:effectLst>
                <a:cs typeface="Arial" charset="0"/>
              </a:rPr>
              <a:t>TINGGI DISEMPURNAKAN </a:t>
            </a:r>
            <a:r>
              <a:rPr lang="en-MY" sz="1700" b="1" dirty="0" smtClean="0">
                <a:solidFill>
                  <a:prstClr val="black"/>
                </a:solidFill>
                <a:effectLst>
                  <a:outerShdw blurRad="38100" dist="38100" dir="2700000" algn="tl">
                    <a:srgbClr val="000000">
                      <a:alpha val="43137"/>
                    </a:srgbClr>
                  </a:outerShdw>
                </a:effectLst>
                <a:cs typeface="Arial" charset="0"/>
              </a:rPr>
              <a:t>DENGAN </a:t>
            </a:r>
            <a:r>
              <a:rPr lang="en-MY" sz="1700" b="1" dirty="0">
                <a:solidFill>
                  <a:prstClr val="black"/>
                </a:solidFill>
                <a:effectLst>
                  <a:outerShdw blurRad="38100" dist="38100" dir="2700000" algn="tl">
                    <a:srgbClr val="000000">
                      <a:alpha val="43137"/>
                    </a:srgbClr>
                  </a:outerShdw>
                </a:effectLst>
                <a:cs typeface="Arial" charset="0"/>
              </a:rPr>
              <a:t>AKHLAK TERPUJI. TERKINI TERDAPAT GEJALA BERBEZA IAITU MUNCUL </a:t>
            </a:r>
            <a:r>
              <a:rPr lang="en-MY" sz="1700" b="1" dirty="0" smtClean="0">
                <a:solidFill>
                  <a:prstClr val="black"/>
                </a:solidFill>
                <a:effectLst>
                  <a:outerShdw blurRad="38100" dist="38100" dir="2700000" algn="tl">
                    <a:srgbClr val="000000">
                      <a:alpha val="43137"/>
                    </a:srgbClr>
                  </a:outerShdw>
                </a:effectLst>
                <a:cs typeface="Arial" charset="0"/>
              </a:rPr>
              <a:t>CERDIK </a:t>
            </a:r>
            <a:r>
              <a:rPr lang="en-MY" sz="1700" b="1" dirty="0">
                <a:solidFill>
                  <a:prstClr val="black"/>
                </a:solidFill>
                <a:effectLst>
                  <a:outerShdw blurRad="38100" dist="38100" dir="2700000" algn="tl">
                    <a:srgbClr val="000000">
                      <a:alpha val="43137"/>
                    </a:srgbClr>
                  </a:outerShdw>
                </a:effectLst>
                <a:cs typeface="Arial" charset="0"/>
              </a:rPr>
              <a:t>PANDAI </a:t>
            </a:r>
            <a:r>
              <a:rPr lang="en-MY" sz="1700" b="1" dirty="0" smtClean="0">
                <a:solidFill>
                  <a:prstClr val="black"/>
                </a:solidFill>
                <a:effectLst>
                  <a:outerShdw blurRad="38100" dist="38100" dir="2700000" algn="tl">
                    <a:srgbClr val="000000">
                      <a:alpha val="43137"/>
                    </a:srgbClr>
                  </a:outerShdw>
                </a:effectLst>
                <a:cs typeface="Arial" charset="0"/>
              </a:rPr>
              <a:t>YANG </a:t>
            </a:r>
            <a:r>
              <a:rPr lang="en-MY" sz="1700" b="1" dirty="0">
                <a:solidFill>
                  <a:prstClr val="black"/>
                </a:solidFill>
                <a:effectLst>
                  <a:outerShdw blurRad="38100" dist="38100" dir="2700000" algn="tl">
                    <a:srgbClr val="000000">
                      <a:alpha val="43137"/>
                    </a:srgbClr>
                  </a:outerShdw>
                </a:effectLst>
                <a:cs typeface="Arial" charset="0"/>
              </a:rPr>
              <a:t>TIDAK BERAKHLAK  SEPERTI </a:t>
            </a:r>
            <a:r>
              <a:rPr lang="en-MY" sz="1700" b="1" dirty="0" smtClean="0">
                <a:solidFill>
                  <a:prstClr val="black"/>
                </a:solidFill>
                <a:effectLst>
                  <a:outerShdw blurRad="38100" dist="38100" dir="2700000" algn="tl">
                    <a:srgbClr val="000000">
                      <a:alpha val="43137"/>
                    </a:srgbClr>
                  </a:outerShdw>
                </a:effectLst>
                <a:cs typeface="Arial" charset="0"/>
              </a:rPr>
              <a:t>MENYEBARKAN BERITA </a:t>
            </a:r>
            <a:r>
              <a:rPr lang="en-MY" sz="1700" b="1" dirty="0">
                <a:solidFill>
                  <a:prstClr val="black"/>
                </a:solidFill>
                <a:effectLst>
                  <a:outerShdw blurRad="38100" dist="38100" dir="2700000" algn="tl">
                    <a:srgbClr val="000000">
                      <a:alpha val="43137"/>
                    </a:srgbClr>
                  </a:outerShdw>
                </a:effectLst>
                <a:cs typeface="Arial" charset="0"/>
              </a:rPr>
              <a:t>DAN GAMBAR PALSU DAN FITNAH MELALUI MEDIA SOSIAL</a:t>
            </a:r>
            <a:r>
              <a:rPr lang="en-MY" sz="1700"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endParaRPr lang="en-MY" sz="17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ILMU </a:t>
            </a:r>
            <a:r>
              <a:rPr lang="en-MY" sz="1700" b="1" dirty="0">
                <a:solidFill>
                  <a:prstClr val="black"/>
                </a:solidFill>
                <a:effectLst>
                  <a:outerShdw blurRad="38100" dist="38100" dir="2700000" algn="tl">
                    <a:srgbClr val="000000">
                      <a:alpha val="43137"/>
                    </a:srgbClr>
                  </a:outerShdw>
                </a:effectLst>
                <a:cs typeface="Arial" charset="0"/>
              </a:rPr>
              <a:t>ADALAH KURNIA ALLAH BAGI MEMBAWA KEHIDUPAN </a:t>
            </a:r>
            <a:r>
              <a:rPr lang="en-MY" sz="1700" b="1" dirty="0" smtClean="0">
                <a:solidFill>
                  <a:prstClr val="black"/>
                </a:solidFill>
                <a:effectLst>
                  <a:outerShdw blurRad="38100" dist="38100" dir="2700000" algn="tl">
                    <a:srgbClr val="000000">
                      <a:alpha val="43137"/>
                    </a:srgbClr>
                  </a:outerShdw>
                </a:effectLst>
                <a:cs typeface="Arial" charset="0"/>
              </a:rPr>
              <a:t>YANG  </a:t>
            </a:r>
            <a:r>
              <a:rPr lang="en-MY" sz="1700" b="1" dirty="0">
                <a:solidFill>
                  <a:prstClr val="black"/>
                </a:solidFill>
                <a:effectLst>
                  <a:outerShdw blurRad="38100" dist="38100" dir="2700000" algn="tl">
                    <a:srgbClr val="000000">
                      <a:alpha val="43137"/>
                    </a:srgbClr>
                  </a:outerShdw>
                </a:effectLst>
                <a:cs typeface="Arial" charset="0"/>
              </a:rPr>
              <a:t>LEBIH BERMAKNA DAN MULIA. WAHYU AWAL MENGISYARATKAN KEPENTINGAN ILMU </a:t>
            </a:r>
            <a:r>
              <a:rPr lang="en-MY" sz="1700" b="1" dirty="0" smtClean="0">
                <a:solidFill>
                  <a:prstClr val="black"/>
                </a:solidFill>
                <a:effectLst>
                  <a:outerShdw blurRad="38100" dist="38100" dir="2700000" algn="tl">
                    <a:srgbClr val="000000">
                      <a:alpha val="43137"/>
                    </a:srgbClr>
                  </a:outerShdw>
                </a:effectLst>
                <a:cs typeface="Arial" charset="0"/>
              </a:rPr>
              <a:t>YANG MEMARTABATKAN </a:t>
            </a:r>
            <a:r>
              <a:rPr lang="en-MY" sz="1700" b="1" dirty="0">
                <a:solidFill>
                  <a:prstClr val="black"/>
                </a:solidFill>
                <a:effectLst>
                  <a:outerShdw blurRad="38100" dist="38100" dir="2700000" algn="tl">
                    <a:srgbClr val="000000">
                      <a:alpha val="43137"/>
                    </a:srgbClr>
                  </a:outerShdw>
                </a:effectLst>
                <a:cs typeface="Arial" charset="0"/>
              </a:rPr>
              <a:t>MANUSIA </a:t>
            </a:r>
            <a:r>
              <a:rPr lang="en-MY" sz="1700" b="1" dirty="0" smtClean="0">
                <a:solidFill>
                  <a:prstClr val="black"/>
                </a:solidFill>
                <a:effectLst>
                  <a:outerShdw blurRad="38100" dist="38100" dir="2700000" algn="tl">
                    <a:srgbClr val="000000">
                      <a:alpha val="43137"/>
                    </a:srgbClr>
                  </a:outerShdw>
                </a:effectLst>
                <a:cs typeface="Arial" charset="0"/>
              </a:rPr>
              <a:t>YANG </a:t>
            </a:r>
            <a:r>
              <a:rPr lang="en-MY" sz="1700" b="1" dirty="0">
                <a:solidFill>
                  <a:prstClr val="black"/>
                </a:solidFill>
                <a:effectLst>
                  <a:outerShdw blurRad="38100" dist="38100" dir="2700000" algn="tl">
                    <a:srgbClr val="000000">
                      <a:alpha val="43137"/>
                    </a:srgbClr>
                  </a:outerShdw>
                </a:effectLst>
                <a:cs typeface="Arial" charset="0"/>
              </a:rPr>
              <a:t>DICIPTA DARIPADA  </a:t>
            </a:r>
            <a:r>
              <a:rPr lang="en-MY" sz="1700" b="1" dirty="0" smtClean="0">
                <a:solidFill>
                  <a:prstClr val="black"/>
                </a:solidFill>
                <a:effectLst>
                  <a:outerShdw blurRad="38100" dist="38100" dir="2700000" algn="tl">
                    <a:srgbClr val="000000">
                      <a:alpha val="43137"/>
                    </a:srgbClr>
                  </a:outerShdw>
                </a:effectLst>
                <a:cs typeface="Arial" charset="0"/>
              </a:rPr>
              <a:t>SEGUMPAL </a:t>
            </a:r>
            <a:r>
              <a:rPr lang="en-MY" sz="1700" b="1" dirty="0">
                <a:solidFill>
                  <a:prstClr val="black"/>
                </a:solidFill>
                <a:effectLst>
                  <a:outerShdw blurRad="38100" dist="38100" dir="2700000" algn="tl">
                    <a:srgbClr val="000000">
                      <a:alpha val="43137"/>
                    </a:srgbClr>
                  </a:outerShdw>
                </a:effectLst>
                <a:cs typeface="Arial" charset="0"/>
              </a:rPr>
              <a:t>DARAH. DEMIKIAN JUGA  </a:t>
            </a:r>
            <a:r>
              <a:rPr lang="en-MY" sz="1700" b="1" dirty="0" smtClean="0">
                <a:solidFill>
                  <a:prstClr val="black"/>
                </a:solidFill>
                <a:effectLst>
                  <a:outerShdw blurRad="38100" dist="38100" dir="2700000" algn="tl">
                    <a:srgbClr val="000000">
                      <a:alpha val="43137"/>
                    </a:srgbClr>
                  </a:outerShdw>
                </a:effectLst>
                <a:cs typeface="Arial" charset="0"/>
              </a:rPr>
              <a:t>DENGAN </a:t>
            </a:r>
            <a:r>
              <a:rPr lang="en-MY" sz="1700" b="1" dirty="0">
                <a:solidFill>
                  <a:prstClr val="black"/>
                </a:solidFill>
                <a:effectLst>
                  <a:outerShdw blurRad="38100" dist="38100" dir="2700000" algn="tl">
                    <a:srgbClr val="000000">
                      <a:alpha val="43137"/>
                    </a:srgbClr>
                  </a:outerShdw>
                </a:effectLst>
                <a:cs typeface="Arial" charset="0"/>
              </a:rPr>
              <a:t>KELEBIHAN </a:t>
            </a:r>
            <a:r>
              <a:rPr lang="en-MY" sz="1700" b="1" dirty="0" smtClean="0">
                <a:solidFill>
                  <a:prstClr val="black"/>
                </a:solidFill>
                <a:effectLst>
                  <a:outerShdw blurRad="38100" dist="38100" dir="2700000" algn="tl">
                    <a:srgbClr val="000000">
                      <a:alpha val="43137"/>
                    </a:srgbClr>
                  </a:outerShdw>
                </a:effectLst>
                <a:cs typeface="Arial" charset="0"/>
              </a:rPr>
              <a:t>ILMU </a:t>
            </a:r>
            <a:r>
              <a:rPr lang="en-MY" sz="1700" b="1" dirty="0">
                <a:solidFill>
                  <a:prstClr val="black"/>
                </a:solidFill>
                <a:effectLst>
                  <a:outerShdw blurRad="38100" dist="38100" dir="2700000" algn="tl">
                    <a:srgbClr val="000000">
                      <a:alpha val="43137"/>
                    </a:srgbClr>
                  </a:outerShdw>
                </a:effectLst>
                <a:cs typeface="Arial" charset="0"/>
              </a:rPr>
              <a:t>NABI ADAM, MENDORONG PARA MALAIKAT TUNDUK </a:t>
            </a:r>
            <a:r>
              <a:rPr lang="en-MY" sz="1700" b="1" dirty="0" smtClean="0">
                <a:solidFill>
                  <a:prstClr val="black"/>
                </a:solidFill>
                <a:effectLst>
                  <a:outerShdw blurRad="38100" dist="38100" dir="2700000" algn="tl">
                    <a:srgbClr val="000000">
                      <a:alpha val="43137"/>
                    </a:srgbClr>
                  </a:outerShdw>
                </a:effectLst>
                <a:cs typeface="Arial" charset="0"/>
              </a:rPr>
              <a:t>HORMAT KEPADANYA</a:t>
            </a:r>
            <a:r>
              <a:rPr lang="en-MY" sz="1700" b="1" dirty="0">
                <a:solidFill>
                  <a:prstClr val="black"/>
                </a:solidFill>
                <a:effectLst>
                  <a:outerShdw blurRad="38100" dist="38100" dir="2700000" algn="tl">
                    <a:srgbClr val="000000">
                      <a:alpha val="43137"/>
                    </a:srgbClr>
                  </a:outerShdw>
                </a:effectLst>
                <a:cs typeface="Arial" charset="0"/>
              </a:rPr>
              <a:t>. </a:t>
            </a:r>
            <a:endParaRPr lang="en-MY" sz="1700" b="1" dirty="0" smtClean="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endParaRPr lang="en-MY" sz="17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BANGSA </a:t>
            </a:r>
            <a:r>
              <a:rPr lang="en-MY" sz="1700" b="1" dirty="0">
                <a:solidFill>
                  <a:prstClr val="black"/>
                </a:solidFill>
                <a:effectLst>
                  <a:outerShdw blurRad="38100" dist="38100" dir="2700000" algn="tl">
                    <a:srgbClr val="000000">
                      <a:alpha val="43137"/>
                    </a:srgbClr>
                  </a:outerShdw>
                </a:effectLst>
                <a:cs typeface="Arial" charset="0"/>
              </a:rPr>
              <a:t>ARAB </a:t>
            </a:r>
            <a:r>
              <a:rPr lang="en-MY" sz="1700" b="1" dirty="0" smtClean="0">
                <a:solidFill>
                  <a:prstClr val="black"/>
                </a:solidFill>
                <a:effectLst>
                  <a:outerShdw blurRad="38100" dist="38100" dir="2700000" algn="tl">
                    <a:srgbClr val="000000">
                      <a:alpha val="43137"/>
                    </a:srgbClr>
                  </a:outerShdw>
                </a:effectLst>
                <a:cs typeface="Arial" charset="0"/>
              </a:rPr>
              <a:t>SEBELUM </a:t>
            </a:r>
            <a:r>
              <a:rPr lang="en-MY" sz="1700" b="1" dirty="0">
                <a:solidFill>
                  <a:prstClr val="black"/>
                </a:solidFill>
                <a:effectLst>
                  <a:outerShdw blurRad="38100" dist="38100" dir="2700000" algn="tl">
                    <a:srgbClr val="000000">
                      <a:alpha val="43137"/>
                    </a:srgbClr>
                  </a:outerShdw>
                </a:effectLst>
                <a:cs typeface="Arial" charset="0"/>
              </a:rPr>
              <a:t>ISLAM </a:t>
            </a:r>
            <a:r>
              <a:rPr lang="en-MY" sz="1700" b="1" dirty="0" smtClean="0">
                <a:solidFill>
                  <a:prstClr val="black"/>
                </a:solidFill>
                <a:effectLst>
                  <a:outerShdw blurRad="38100" dist="38100" dir="2700000" algn="tl">
                    <a:srgbClr val="000000">
                      <a:alpha val="43137"/>
                    </a:srgbClr>
                  </a:outerShdw>
                </a:effectLst>
                <a:cs typeface="Arial" charset="0"/>
              </a:rPr>
              <a:t>YANG </a:t>
            </a:r>
            <a:r>
              <a:rPr lang="en-MY" sz="1700" b="1" dirty="0">
                <a:solidFill>
                  <a:prstClr val="black"/>
                </a:solidFill>
                <a:effectLst>
                  <a:outerShdw blurRad="38100" dist="38100" dir="2700000" algn="tl">
                    <a:srgbClr val="000000">
                      <a:alpha val="43137"/>
                    </a:srgbClr>
                  </a:outerShdw>
                </a:effectLst>
                <a:cs typeface="Arial" charset="0"/>
              </a:rPr>
              <a:t>MEMPUNYAI BUDAYA DAN AKHLAK RENDAH; BERUBAH MENJADI BANGSA </a:t>
            </a:r>
            <a:r>
              <a:rPr lang="en-MY" sz="1700" b="1" dirty="0" smtClean="0">
                <a:solidFill>
                  <a:prstClr val="black"/>
                </a:solidFill>
                <a:effectLst>
                  <a:outerShdw blurRad="38100" dist="38100" dir="2700000" algn="tl">
                    <a:srgbClr val="000000">
                      <a:alpha val="43137"/>
                    </a:srgbClr>
                  </a:outerShdw>
                </a:effectLst>
                <a:cs typeface="Arial" charset="0"/>
              </a:rPr>
              <a:t>YANG MULIA </a:t>
            </a:r>
            <a:r>
              <a:rPr lang="en-MY" sz="1700" b="1" dirty="0">
                <a:solidFill>
                  <a:prstClr val="black"/>
                </a:solidFill>
                <a:effectLst>
                  <a:outerShdw blurRad="38100" dist="38100" dir="2700000" algn="tl">
                    <a:srgbClr val="000000">
                      <a:alpha val="43137"/>
                    </a:srgbClr>
                  </a:outerShdw>
                </a:effectLst>
                <a:cs typeface="Arial" charset="0"/>
              </a:rPr>
              <a:t>DAN </a:t>
            </a:r>
            <a:r>
              <a:rPr lang="en-MY" sz="1700" b="1" dirty="0" smtClean="0">
                <a:solidFill>
                  <a:prstClr val="black"/>
                </a:solidFill>
                <a:effectLst>
                  <a:outerShdw blurRad="38100" dist="38100" dir="2700000" algn="tl">
                    <a:srgbClr val="000000">
                      <a:alpha val="43137"/>
                    </a:srgbClr>
                  </a:outerShdw>
                </a:effectLst>
                <a:cs typeface="Arial" charset="0"/>
              </a:rPr>
              <a:t>BERTAMADUN </a:t>
            </a:r>
            <a:r>
              <a:rPr lang="en-MY" sz="1700" b="1" dirty="0">
                <a:solidFill>
                  <a:prstClr val="black"/>
                </a:solidFill>
                <a:effectLst>
                  <a:outerShdw blurRad="38100" dist="38100" dir="2700000" algn="tl">
                    <a:srgbClr val="000000">
                      <a:alpha val="43137"/>
                    </a:srgbClr>
                  </a:outerShdw>
                </a:effectLst>
                <a:cs typeface="Arial" charset="0"/>
              </a:rPr>
              <a:t>KERANA </a:t>
            </a:r>
            <a:r>
              <a:rPr lang="en-MY" sz="1700" b="1" dirty="0" smtClean="0">
                <a:solidFill>
                  <a:prstClr val="black"/>
                </a:solidFill>
                <a:effectLst>
                  <a:outerShdw blurRad="38100" dist="38100" dir="2700000" algn="tl">
                    <a:srgbClr val="000000">
                      <a:alpha val="43137"/>
                    </a:srgbClr>
                  </a:outerShdw>
                </a:effectLst>
                <a:cs typeface="Arial" charset="0"/>
              </a:rPr>
              <a:t>MENDAPAT </a:t>
            </a:r>
            <a:r>
              <a:rPr lang="en-MY" sz="1700" b="1" dirty="0">
                <a:solidFill>
                  <a:prstClr val="black"/>
                </a:solidFill>
                <a:effectLst>
                  <a:outerShdw blurRad="38100" dist="38100" dir="2700000" algn="tl">
                    <a:srgbClr val="000000">
                      <a:alpha val="43137"/>
                    </a:srgbClr>
                  </a:outerShdw>
                </a:effectLst>
                <a:cs typeface="Arial" charset="0"/>
              </a:rPr>
              <a:t>BIMBINGAN WAHYU DAN AKHLAK </a:t>
            </a:r>
            <a:r>
              <a:rPr lang="en-MY" sz="1700" b="1" dirty="0" smtClean="0">
                <a:solidFill>
                  <a:prstClr val="black"/>
                </a:solidFill>
                <a:effectLst>
                  <a:outerShdw blurRad="38100" dist="38100" dir="2700000" algn="tl">
                    <a:srgbClr val="000000">
                      <a:alpha val="43137"/>
                    </a:srgbClr>
                  </a:outerShdw>
                </a:effectLst>
                <a:cs typeface="Arial" charset="0"/>
              </a:rPr>
              <a:t>RASULULLAH S.A.W.</a:t>
            </a:r>
          </a:p>
          <a:p>
            <a:pPr marL="342900" indent="-342900" algn="just">
              <a:buFontTx/>
              <a:buAutoNum type="arabicPeriod"/>
              <a:defRPr/>
            </a:pPr>
            <a:endParaRPr lang="en-MY" sz="1700" b="1" dirty="0">
              <a:solidFill>
                <a:prstClr val="black"/>
              </a:solidFill>
              <a:effectLst>
                <a:outerShdw blurRad="38100" dist="38100" dir="2700000" algn="tl">
                  <a:srgbClr val="000000">
                    <a:alpha val="43137"/>
                  </a:srgbClr>
                </a:outerShdw>
              </a:effectLst>
              <a:cs typeface="Arial" charset="0"/>
            </a:endParaRPr>
          </a:p>
          <a:p>
            <a:pPr marL="342900" indent="-342900" algn="just">
              <a:buFontTx/>
              <a:buAutoNum type="arabicPeriod"/>
              <a:defRPr/>
            </a:pPr>
            <a:r>
              <a:rPr lang="en-MY" sz="1700" b="1" dirty="0" smtClean="0">
                <a:solidFill>
                  <a:prstClr val="black"/>
                </a:solidFill>
                <a:effectLst>
                  <a:outerShdw blurRad="38100" dist="38100" dir="2700000" algn="tl">
                    <a:srgbClr val="000000">
                      <a:alpha val="43137"/>
                    </a:srgbClr>
                  </a:outerShdw>
                </a:effectLst>
                <a:cs typeface="Arial" charset="0"/>
              </a:rPr>
              <a:t>JUSTERU, </a:t>
            </a:r>
            <a:r>
              <a:rPr lang="en-MY" sz="1700" b="1" dirty="0">
                <a:solidFill>
                  <a:prstClr val="black"/>
                </a:solidFill>
                <a:effectLst>
                  <a:outerShdw blurRad="38100" dist="38100" dir="2700000" algn="tl">
                    <a:srgbClr val="000000">
                      <a:alpha val="43137"/>
                    </a:srgbClr>
                  </a:outerShdw>
                </a:effectLst>
                <a:cs typeface="Arial" charset="0"/>
              </a:rPr>
              <a:t>DISAMPING </a:t>
            </a:r>
            <a:r>
              <a:rPr lang="en-MY" sz="1700" b="1" dirty="0" smtClean="0">
                <a:solidFill>
                  <a:prstClr val="black"/>
                </a:solidFill>
                <a:effectLst>
                  <a:outerShdw blurRad="38100" dist="38100" dir="2700000" algn="tl">
                    <a:srgbClr val="000000">
                      <a:alpha val="43137"/>
                    </a:srgbClr>
                  </a:outerShdw>
                </a:effectLst>
                <a:cs typeface="Arial" charset="0"/>
              </a:rPr>
              <a:t>FOKUS KEPADA </a:t>
            </a:r>
            <a:r>
              <a:rPr lang="en-MY" sz="1700" b="1" dirty="0">
                <a:solidFill>
                  <a:prstClr val="black"/>
                </a:solidFill>
                <a:effectLst>
                  <a:outerShdw blurRad="38100" dist="38100" dir="2700000" algn="tl">
                    <a:srgbClr val="000000">
                      <a:alpha val="43137"/>
                    </a:srgbClr>
                  </a:outerShdw>
                </a:effectLst>
                <a:cs typeface="Arial" charset="0"/>
              </a:rPr>
              <a:t>KELULUSAN AKADEMIK </a:t>
            </a:r>
            <a:r>
              <a:rPr lang="en-MY" sz="1700" b="1" dirty="0" smtClean="0">
                <a:solidFill>
                  <a:prstClr val="black"/>
                </a:solidFill>
                <a:effectLst>
                  <a:outerShdw blurRad="38100" dist="38100" dir="2700000" algn="tl">
                    <a:srgbClr val="000000">
                      <a:alpha val="43137"/>
                    </a:srgbClr>
                  </a:outerShdw>
                </a:effectLst>
                <a:cs typeface="Arial" charset="0"/>
              </a:rPr>
              <a:t>YANG </a:t>
            </a:r>
            <a:r>
              <a:rPr lang="en-MY" sz="1700" b="1" dirty="0">
                <a:solidFill>
                  <a:prstClr val="black"/>
                </a:solidFill>
                <a:effectLst>
                  <a:outerShdw blurRad="38100" dist="38100" dir="2700000" algn="tl">
                    <a:srgbClr val="000000">
                      <a:alpha val="43137"/>
                    </a:srgbClr>
                  </a:outerShdw>
                </a:effectLst>
                <a:cs typeface="Arial" charset="0"/>
              </a:rPr>
              <a:t>CEMERLANG, PELAJAR PERLU DISEIMBANGKAN </a:t>
            </a:r>
            <a:r>
              <a:rPr lang="en-MY" sz="1700" b="1" dirty="0" smtClean="0">
                <a:solidFill>
                  <a:prstClr val="black"/>
                </a:solidFill>
                <a:effectLst>
                  <a:outerShdw blurRad="38100" dist="38100" dir="2700000" algn="tl">
                    <a:srgbClr val="000000">
                      <a:alpha val="43137"/>
                    </a:srgbClr>
                  </a:outerShdw>
                </a:effectLst>
                <a:cs typeface="Arial" charset="0"/>
              </a:rPr>
              <a:t>DENGAN </a:t>
            </a:r>
            <a:r>
              <a:rPr lang="en-MY" sz="1700" b="1" dirty="0">
                <a:solidFill>
                  <a:prstClr val="black"/>
                </a:solidFill>
                <a:effectLst>
                  <a:outerShdw blurRad="38100" dist="38100" dir="2700000" algn="tl">
                    <a:srgbClr val="000000">
                      <a:alpha val="43137"/>
                    </a:srgbClr>
                  </a:outerShdw>
                </a:effectLst>
                <a:cs typeface="Arial" charset="0"/>
              </a:rPr>
              <a:t>PENDIDIKAN AKHLAK ISLAM UNTUK </a:t>
            </a:r>
            <a:r>
              <a:rPr lang="en-MY" sz="1700" b="1" dirty="0" smtClean="0">
                <a:solidFill>
                  <a:prstClr val="black"/>
                </a:solidFill>
                <a:effectLst>
                  <a:outerShdw blurRad="38100" dist="38100" dir="2700000" algn="tl">
                    <a:srgbClr val="000000">
                      <a:alpha val="43137"/>
                    </a:srgbClr>
                  </a:outerShdw>
                </a:effectLst>
                <a:cs typeface="Arial" charset="0"/>
              </a:rPr>
              <a:t>MEMBANGUNKAN </a:t>
            </a:r>
            <a:r>
              <a:rPr lang="en-MY" sz="1700" b="1" dirty="0">
                <a:solidFill>
                  <a:prstClr val="black"/>
                </a:solidFill>
                <a:effectLst>
                  <a:outerShdw blurRad="38100" dist="38100" dir="2700000" algn="tl">
                    <a:srgbClr val="000000">
                      <a:alpha val="43137"/>
                    </a:srgbClr>
                  </a:outerShdw>
                </a:effectLst>
                <a:cs typeface="Arial" charset="0"/>
              </a:rPr>
              <a:t>WARGA ISLAM </a:t>
            </a:r>
            <a:r>
              <a:rPr lang="en-MY" sz="1700" b="1" dirty="0" smtClean="0">
                <a:solidFill>
                  <a:prstClr val="black"/>
                </a:solidFill>
                <a:effectLst>
                  <a:outerShdw blurRad="38100" dist="38100" dir="2700000" algn="tl">
                    <a:srgbClr val="000000">
                      <a:alpha val="43137"/>
                    </a:srgbClr>
                  </a:outerShdw>
                </a:effectLst>
                <a:cs typeface="Arial" charset="0"/>
              </a:rPr>
              <a:t>YANG </a:t>
            </a:r>
            <a:r>
              <a:rPr lang="en-MY" sz="1700" b="1" dirty="0">
                <a:solidFill>
                  <a:prstClr val="black"/>
                </a:solidFill>
                <a:effectLst>
                  <a:outerShdw blurRad="38100" dist="38100" dir="2700000" algn="tl">
                    <a:srgbClr val="000000">
                      <a:alpha val="43137"/>
                    </a:srgbClr>
                  </a:outerShdw>
                </a:effectLst>
                <a:cs typeface="Arial" charset="0"/>
              </a:rPr>
              <a:t>BERDAULAT, TERPELAJAR DAN BERAKHLAK MULIA.</a:t>
            </a:r>
            <a:endParaRPr lang="en-MY" sz="1600"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444314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60624" y="1564719"/>
            <a:ext cx="8531856" cy="1446550"/>
          </a:xfrm>
          <a:prstGeom prst="rect">
            <a:avLst/>
          </a:prstGeom>
          <a:solidFill>
            <a:schemeClr val="lt1">
              <a:alpha val="58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صَلِّ وَسَلِّمْ عَلَى سَيِّدِنَا مُحَمَّدٍ وَعَلَى آلِهِ وَصَحْبِهِ وَمَنْ تَبِعَهُمْ بِإِحْسَانٍ إِلَى يَوْمِ الدِّيْن.</a:t>
            </a:r>
            <a:endParaRPr lang="ms-MY" sz="4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4079319"/>
            <a:ext cx="8286808" cy="2092881"/>
          </a:xfrm>
          <a:prstGeom prst="rect">
            <a:avLst/>
          </a:prstGeom>
          <a:noFill/>
          <a:ln w="57150">
            <a:no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54764"/>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07368" y="299572"/>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2002810"/>
            <a:ext cx="8686800" cy="769441"/>
          </a:xfrm>
          <a:prstGeom prst="rect">
            <a:avLst/>
          </a:prstGeom>
          <a:solidFill>
            <a:schemeClr val="lt1">
              <a:alpha val="65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وأُوْصِيْكُمْ وَإِيَّاىَ بِتَقْوَى الله فَقَدْ فَازَ الْمُتَّقُوْنَ.</a:t>
            </a:r>
            <a:endParaRPr lang="en-US" sz="4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76200" y="3916740"/>
            <a:ext cx="9144000" cy="1569660"/>
          </a:xfrm>
          <a:prstGeom prst="rect">
            <a:avLst/>
          </a:prstGeom>
          <a:noFill/>
          <a:ln w="9525">
            <a:noFill/>
          </a:ln>
        </p:spPr>
        <p:txBody>
          <a:bodyPr wrap="square">
            <a:spAutoFit/>
          </a:bodyPr>
          <a:lstStyle/>
          <a:p>
            <a:pPr algn="ctr" fontAlgn="auto">
              <a:spcBef>
                <a:spcPts val="0"/>
              </a:spcBef>
              <a:spcAft>
                <a:spcPts val="0"/>
              </a:spcAft>
              <a:defRPr/>
            </a:pP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400" b="1" dirty="0" err="1">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4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84202"/>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Kepe</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ntingan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Akhlak</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53718" y="1676399"/>
            <a:ext cx="4318282" cy="914401"/>
          </a:xfrm>
          <a:prstGeom prst="roundRect">
            <a:avLst>
              <a:gd name="adj" fmla="val 19735"/>
            </a:avLst>
          </a:prstGeom>
          <a:ln/>
        </p:spPr>
        <p:style>
          <a:lnRef idx="1">
            <a:schemeClr val="accent2"/>
          </a:lnRef>
          <a:fillRef idx="2">
            <a:schemeClr val="accent2"/>
          </a:fillRef>
          <a:effectRef idx="1">
            <a:schemeClr val="accent2"/>
          </a:effectRef>
          <a:fontRef idx="minor">
            <a:schemeClr val="dk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Melahirkan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Cemerlang</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2100201" y="4572000"/>
            <a:ext cx="3390900" cy="685800"/>
          </a:xfrm>
          <a:prstGeom prst="roundRect">
            <a:avLst>
              <a:gd name="adj" fmla="val 19735"/>
            </a:avLst>
          </a:prstGeom>
          <a:solidFill>
            <a:schemeClr val="accent3">
              <a:lumMod val="60000"/>
              <a:lumOff val="4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Tanpa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hlak</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ectangle 5"/>
          <p:cNvSpPr/>
          <p:nvPr/>
        </p:nvSpPr>
        <p:spPr>
          <a:xfrm>
            <a:off x="3429000" y="2667000"/>
            <a:ext cx="4384964" cy="954107"/>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i-FI" sz="2800" b="1" dirty="0" smtClean="0"/>
              <a:t>Dihormati dalam masyarakat</a:t>
            </a:r>
            <a:endParaRPr lang="fi-FI" sz="2800" b="1" dirty="0"/>
          </a:p>
        </p:txBody>
      </p:sp>
      <p:sp>
        <p:nvSpPr>
          <p:cNvPr id="7" name="Rectangle 6"/>
          <p:cNvSpPr/>
          <p:nvPr/>
        </p:nvSpPr>
        <p:spPr>
          <a:xfrm>
            <a:off x="3962400" y="5193536"/>
            <a:ext cx="4384964"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i-FI" sz="2800" b="1" dirty="0" smtClean="0"/>
              <a:t>Guna kepandaian untuk tujuan buruk dan salah</a:t>
            </a:r>
            <a:endParaRPr lang="fi-FI" sz="2800" b="1" dirty="0"/>
          </a:p>
        </p:txBody>
      </p:sp>
      <p:sp>
        <p:nvSpPr>
          <p:cNvPr id="8" name="Right Arrow 7"/>
          <p:cNvSpPr/>
          <p:nvPr/>
        </p:nvSpPr>
        <p:spPr>
          <a:xfrm>
            <a:off x="1066800" y="4419600"/>
            <a:ext cx="1143000" cy="2286000"/>
          </a:xfrm>
          <a:prstGeom prst="right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MY"/>
          </a:p>
        </p:txBody>
      </p:sp>
      <p:sp>
        <p:nvSpPr>
          <p:cNvPr id="9" name="Multiply 8"/>
          <p:cNvSpPr/>
          <p:nvPr/>
        </p:nvSpPr>
        <p:spPr>
          <a:xfrm>
            <a:off x="2667000" y="4934875"/>
            <a:ext cx="914400" cy="1600200"/>
          </a:xfrm>
          <a:prstGeom prst="mathMultiply">
            <a:avLst/>
          </a:prstGeom>
          <a:ln>
            <a:solidFill>
              <a:schemeClr val="bg1"/>
            </a:solidFill>
          </a:ln>
          <a:effectLst>
            <a:glow rad="101600">
              <a:schemeClr val="bg1">
                <a:alpha val="6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MY"/>
          </a:p>
        </p:txBody>
      </p:sp>
      <p:cxnSp>
        <p:nvCxnSpPr>
          <p:cNvPr id="10" name="Elbow Connector 9"/>
          <p:cNvCxnSpPr/>
          <p:nvPr/>
        </p:nvCxnSpPr>
        <p:spPr>
          <a:xfrm>
            <a:off x="2819400" y="2647147"/>
            <a:ext cx="976251" cy="629453"/>
          </a:xfrm>
          <a:prstGeom prst="bentConnector3">
            <a:avLst/>
          </a:prstGeom>
          <a:ln w="57150">
            <a:solidFill>
              <a:srgbClr val="FFFF00"/>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84202"/>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Lahir</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Dunia</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Tanpa</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Ilmu</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Pengetahuan</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710073" y="1524000"/>
            <a:ext cx="7214727" cy="1016429"/>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Ilmu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bermula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proses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pencarian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setelah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lahir</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066800" y="4495800"/>
            <a:ext cx="7214727" cy="76200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Memudahkan kehidupan manusia</a:t>
            </a:r>
            <a:endParaRPr lang="en-US" sz="20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ounded Rectangle 5"/>
          <p:cNvSpPr/>
          <p:nvPr/>
        </p:nvSpPr>
        <p:spPr>
          <a:xfrm>
            <a:off x="1395873" y="3124200"/>
            <a:ext cx="7214727" cy="1016429"/>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lebih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bernilai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cxnSp>
        <p:nvCxnSpPr>
          <p:cNvPr id="7" name="Elbow Connector 6"/>
          <p:cNvCxnSpPr/>
          <p:nvPr/>
        </p:nvCxnSpPr>
        <p:spPr>
          <a:xfrm>
            <a:off x="947579" y="2502007"/>
            <a:ext cx="1295400" cy="1244386"/>
          </a:xfrm>
          <a:prstGeom prst="bentConnector3">
            <a:avLst/>
          </a:prstGeom>
          <a:ln w="76200">
            <a:tailEnd type="arrow"/>
          </a:ln>
        </p:spPr>
        <p:style>
          <a:lnRef idx="3">
            <a:schemeClr val="accent6"/>
          </a:lnRef>
          <a:fillRef idx="0">
            <a:schemeClr val="accent6"/>
          </a:fillRef>
          <a:effectRef idx="2">
            <a:schemeClr val="accent6"/>
          </a:effectRef>
          <a:fontRef idx="minor">
            <a:schemeClr val="tx1"/>
          </a:fontRef>
        </p:style>
      </p:cxnSp>
      <p:sp>
        <p:nvSpPr>
          <p:cNvPr id="8" name="Rounded Rectangle 7"/>
          <p:cNvSpPr/>
          <p:nvPr/>
        </p:nvSpPr>
        <p:spPr>
          <a:xfrm>
            <a:off x="1066800" y="5486400"/>
            <a:ext cx="7214727" cy="76200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Allah mengangkat darjat orang yang </a:t>
            </a:r>
          </a:p>
          <a:p>
            <a:pPr indent="365125" algn="ctr">
              <a:defRPr/>
            </a:pPr>
            <a:r>
              <a:rPr lang="ms-MY"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beriman dan berilmu</a:t>
            </a:r>
            <a:endParaRPr lang="en-US" sz="20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9" name="Notched Right Arrow 8"/>
          <p:cNvSpPr/>
          <p:nvPr/>
        </p:nvSpPr>
        <p:spPr>
          <a:xfrm rot="5400000">
            <a:off x="7734301" y="5524500"/>
            <a:ext cx="838199" cy="1524000"/>
          </a:xfrm>
          <a:prstGeom prst="notchedRightArrow">
            <a:avLst>
              <a:gd name="adj1" fmla="val 55996"/>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36493"/>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Al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Mujadalah</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11</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4191000"/>
            <a:ext cx="8771384" cy="1569660"/>
          </a:xfrm>
          <a:prstGeom prst="rect">
            <a:avLst/>
          </a:prstGeom>
          <a:solidFill>
            <a:schemeClr val="bg1"/>
          </a:solidFill>
        </p:spPr>
        <p:txBody>
          <a:bodyPr wrap="square">
            <a:spAutoFit/>
          </a:bodyPr>
          <a:lstStyle/>
          <a:p>
            <a:pPr algn="ctr"/>
            <a:r>
              <a:rPr lang="ms-MY" sz="2400" i="1" dirty="0"/>
              <a:t>“Allah meninggikan darjat orang yang beriman di antara kamu dan orang-orang yang diberi pengetahuan beberapa darjat. Dan ingatlah Allah Maha Mendalam </a:t>
            </a:r>
            <a:r>
              <a:rPr lang="ms-MY" sz="2400" i="1" dirty="0" err="1"/>
              <a:t>PengetahuanNya</a:t>
            </a:r>
            <a:r>
              <a:rPr lang="ms-MY" sz="2400" i="1" dirty="0"/>
              <a:t> tentang apa yang kamu lakukan”.</a:t>
            </a:r>
            <a:endParaRPr lang="en-MY" sz="2400" dirty="0"/>
          </a:p>
        </p:txBody>
      </p:sp>
      <p:sp>
        <p:nvSpPr>
          <p:cNvPr id="5" name="Rectangle 4"/>
          <p:cNvSpPr/>
          <p:nvPr/>
        </p:nvSpPr>
        <p:spPr>
          <a:xfrm>
            <a:off x="220216" y="1752600"/>
            <a:ext cx="8771384" cy="1569660"/>
          </a:xfrm>
          <a:prstGeom prst="rect">
            <a:avLst/>
          </a:prstGeom>
          <a:solidFill>
            <a:schemeClr val="lt1">
              <a:alpha val="57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يَرْفَعِ اللَّهُ الَّذِينَ آمَنُوا مِنكُمْ وَالَّذِينَ أُوتُوا الْعِلْمَ دَرَجَاتٍ ۚ وَاللَّهُ بِمَا تَعْمَلُونَ خَبِيرٌ </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9284510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1369</Words>
  <Application>Microsoft Office PowerPoint</Application>
  <PresentationFormat>On-screen Show (4:3)</PresentationFormat>
  <Paragraphs>127</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7</cp:revision>
  <dcterms:created xsi:type="dcterms:W3CDTF">2018-10-16T22:19:33Z</dcterms:created>
  <dcterms:modified xsi:type="dcterms:W3CDTF">2018-10-18T05:27:08Z</dcterms:modified>
</cp:coreProperties>
</file>